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30"/>
  </p:notesMasterIdLst>
  <p:handoutMasterIdLst>
    <p:handoutMasterId r:id="rId31"/>
  </p:handoutMasterIdLst>
  <p:sldIdLst>
    <p:sldId id="324" r:id="rId2"/>
    <p:sldId id="288" r:id="rId3"/>
    <p:sldId id="325" r:id="rId4"/>
    <p:sldId id="310" r:id="rId5"/>
    <p:sldId id="290" r:id="rId6"/>
    <p:sldId id="326" r:id="rId7"/>
    <p:sldId id="327" r:id="rId8"/>
    <p:sldId id="328" r:id="rId9"/>
    <p:sldId id="330" r:id="rId10"/>
    <p:sldId id="331" r:id="rId11"/>
    <p:sldId id="334" r:id="rId12"/>
    <p:sldId id="335" r:id="rId13"/>
    <p:sldId id="303" r:id="rId14"/>
    <p:sldId id="336" r:id="rId15"/>
    <p:sldId id="337" r:id="rId16"/>
    <p:sldId id="338" r:id="rId17"/>
    <p:sldId id="339" r:id="rId18"/>
    <p:sldId id="340" r:id="rId19"/>
    <p:sldId id="341" r:id="rId20"/>
    <p:sldId id="343" r:id="rId21"/>
    <p:sldId id="344" r:id="rId22"/>
    <p:sldId id="345" r:id="rId23"/>
    <p:sldId id="346" r:id="rId24"/>
    <p:sldId id="332" r:id="rId25"/>
    <p:sldId id="323" r:id="rId26"/>
    <p:sldId id="333" r:id="rId27"/>
    <p:sldId id="347" r:id="rId28"/>
    <p:sldId id="34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7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961A05-2721-40C2-B8C2-7BCE475E6A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BB2FB-6345-45FF-A90E-A01D6AFF79C4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F89ED-19FF-448D-9637-AB3A68F3EE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C22E37-F0B4-44B7-8973-6E792D97CB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99FB7-5EAD-4BB8-B680-95975632F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72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gif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gif>
</file>

<file path=ppt/media/image5.png>
</file>

<file path=ppt/media/image6.png>
</file>

<file path=ppt/media/image7.gif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6978D-169D-4110-A16B-2595AC07B6B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850F2-B22E-4775-A903-A41CD4C74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4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185963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84199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4438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51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71B1E77-6DC1-4289-8871-D67C17FC301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34000" y="0"/>
            <a:ext cx="6858000" cy="6858000"/>
          </a:xfrm>
          <a:custGeom>
            <a:avLst/>
            <a:gdLst>
              <a:gd name="connsiteX0" fmla="*/ 6858000 w 6858000"/>
              <a:gd name="connsiteY0" fmla="*/ 0 h 6858000"/>
              <a:gd name="connsiteX1" fmla="*/ 6858000 w 6858000"/>
              <a:gd name="connsiteY1" fmla="*/ 6858000 h 6858000"/>
              <a:gd name="connsiteX2" fmla="*/ 0 w 6858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8000">
                <a:moveTo>
                  <a:pt x="6858000" y="0"/>
                </a:move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013454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C01FE6-2C22-4AC9-8820-8304CF5E22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287D3-5A21-4CD2-8B15-46C8EC700E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CBFA9B-652D-4C62-AB0D-B89EFBCED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F11438-F542-41F4-A64E-E80DDA165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0546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78F2FC-DE1F-40E5-B6B9-83F5D3B7C3D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56344" y="3429000"/>
            <a:ext cx="5239656" cy="3429001"/>
          </a:xfrm>
          <a:custGeom>
            <a:avLst/>
            <a:gdLst>
              <a:gd name="connsiteX0" fmla="*/ 0 w 5239656"/>
              <a:gd name="connsiteY0" fmla="*/ 0 h 3429001"/>
              <a:gd name="connsiteX1" fmla="*/ 5239656 w 5239656"/>
              <a:gd name="connsiteY1" fmla="*/ 0 h 3429001"/>
              <a:gd name="connsiteX2" fmla="*/ 5239656 w 5239656"/>
              <a:gd name="connsiteY2" fmla="*/ 3429001 h 3429001"/>
              <a:gd name="connsiteX3" fmla="*/ 0 w 5239656"/>
              <a:gd name="connsiteY3" fmla="*/ 3429001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39656" h="3429001">
                <a:moveTo>
                  <a:pt x="0" y="0"/>
                </a:moveTo>
                <a:lnTo>
                  <a:pt x="5239656" y="0"/>
                </a:lnTo>
                <a:lnTo>
                  <a:pt x="5239656" y="3429001"/>
                </a:lnTo>
                <a:lnTo>
                  <a:pt x="0" y="3429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523AC9F-89EA-4146-AB15-99006B7F96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56344" y="-1"/>
            <a:ext cx="5239656" cy="3429001"/>
          </a:xfrm>
          <a:custGeom>
            <a:avLst/>
            <a:gdLst>
              <a:gd name="connsiteX0" fmla="*/ 0 w 5239656"/>
              <a:gd name="connsiteY0" fmla="*/ 0 h 3429001"/>
              <a:gd name="connsiteX1" fmla="*/ 5239656 w 5239656"/>
              <a:gd name="connsiteY1" fmla="*/ 0 h 3429001"/>
              <a:gd name="connsiteX2" fmla="*/ 5239656 w 5239656"/>
              <a:gd name="connsiteY2" fmla="*/ 3429001 h 3429001"/>
              <a:gd name="connsiteX3" fmla="*/ 0 w 5239656"/>
              <a:gd name="connsiteY3" fmla="*/ 3429001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39656" h="3429001">
                <a:moveTo>
                  <a:pt x="0" y="0"/>
                </a:moveTo>
                <a:lnTo>
                  <a:pt x="5239656" y="0"/>
                </a:lnTo>
                <a:lnTo>
                  <a:pt x="5239656" y="3429001"/>
                </a:lnTo>
                <a:lnTo>
                  <a:pt x="0" y="3429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48230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D31DC6F7-6BBA-476F-BCDD-89D79FCBAE0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200" y="838201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F19B604B-377F-450C-AA8F-A4CC484C08B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3429000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84BBA014-5CA5-4E64-B1FF-1D4B3E79AA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43400" y="838201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6FD8D75B-CAF4-4CCA-94D1-3A4A305661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3400" y="3429000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56675B96-0D61-42FF-84B6-480F257B260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48598" y="838201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F2215741-E07A-4129-B944-26A5A23641C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848598" y="3429000"/>
            <a:ext cx="3505199" cy="25907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991502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6E89854-8272-4E26-9F1A-8534FEFB140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0084" y="720833"/>
            <a:ext cx="5654677" cy="3110942"/>
          </a:xfrm>
          <a:custGeom>
            <a:avLst/>
            <a:gdLst>
              <a:gd name="connsiteX0" fmla="*/ 203424 w 5654677"/>
              <a:gd name="connsiteY0" fmla="*/ 0 h 3110942"/>
              <a:gd name="connsiteX1" fmla="*/ 5451253 w 5654677"/>
              <a:gd name="connsiteY1" fmla="*/ 0 h 3110942"/>
              <a:gd name="connsiteX2" fmla="*/ 5654677 w 5654677"/>
              <a:gd name="connsiteY2" fmla="*/ 203424 h 3110942"/>
              <a:gd name="connsiteX3" fmla="*/ 5654677 w 5654677"/>
              <a:gd name="connsiteY3" fmla="*/ 2907518 h 3110942"/>
              <a:gd name="connsiteX4" fmla="*/ 5451253 w 5654677"/>
              <a:gd name="connsiteY4" fmla="*/ 3110942 h 3110942"/>
              <a:gd name="connsiteX5" fmla="*/ 203424 w 5654677"/>
              <a:gd name="connsiteY5" fmla="*/ 3110942 h 3110942"/>
              <a:gd name="connsiteX6" fmla="*/ 0 w 5654677"/>
              <a:gd name="connsiteY6" fmla="*/ 2907518 h 3110942"/>
              <a:gd name="connsiteX7" fmla="*/ 0 w 5654677"/>
              <a:gd name="connsiteY7" fmla="*/ 203424 h 3110942"/>
              <a:gd name="connsiteX8" fmla="*/ 203424 w 5654677"/>
              <a:gd name="connsiteY8" fmla="*/ 0 h 311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54677" h="3110942">
                <a:moveTo>
                  <a:pt x="203424" y="0"/>
                </a:moveTo>
                <a:lnTo>
                  <a:pt x="5451253" y="0"/>
                </a:lnTo>
                <a:cubicBezTo>
                  <a:pt x="5563601" y="0"/>
                  <a:pt x="5654677" y="91076"/>
                  <a:pt x="5654677" y="203424"/>
                </a:cubicBezTo>
                <a:lnTo>
                  <a:pt x="5654677" y="2907518"/>
                </a:lnTo>
                <a:cubicBezTo>
                  <a:pt x="5654677" y="3019866"/>
                  <a:pt x="5563601" y="3110942"/>
                  <a:pt x="5451253" y="3110942"/>
                </a:cubicBezTo>
                <a:lnTo>
                  <a:pt x="203424" y="3110942"/>
                </a:lnTo>
                <a:cubicBezTo>
                  <a:pt x="91076" y="3110942"/>
                  <a:pt x="0" y="3019866"/>
                  <a:pt x="0" y="2907518"/>
                </a:cubicBezTo>
                <a:lnTo>
                  <a:pt x="0" y="203424"/>
                </a:lnTo>
                <a:cubicBezTo>
                  <a:pt x="0" y="91076"/>
                  <a:pt x="91076" y="0"/>
                  <a:pt x="20342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988535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096B21B-AD78-456F-8D9B-B24E02918E5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105400" y="838201"/>
            <a:ext cx="6248396" cy="2590799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FEC169CB-38E0-4CE0-A903-8B6E30ABCCF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05400" y="3429000"/>
            <a:ext cx="3124201" cy="2590796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8833131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9317D6B7-EDD3-49FE-8894-DCF4943329A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39000" y="2762249"/>
            <a:ext cx="4114797" cy="325754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CC902C8-1B10-4561-BB6D-8DCC505D13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05400" y="838199"/>
            <a:ext cx="2133599" cy="4002311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5986ACA-05E2-41FF-9742-0E4A0E2294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971800" y="838199"/>
            <a:ext cx="2133599" cy="5181597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08096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17540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AD60D5C2-5F3E-4C1F-B7B5-892510906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58654" y="838201"/>
            <a:ext cx="1637346" cy="3656109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E2D8892A-B3CF-4463-8030-5F55CE00D0F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1" y="2363687"/>
            <a:ext cx="1623330" cy="3656109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C9C33466-6E2E-4EAD-97F5-9321823E30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19332" y="2363687"/>
            <a:ext cx="1623330" cy="2130623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8098974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85AEB50-CA45-4FCA-8265-06AC2D91C2F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429000"/>
            <a:ext cx="4064000" cy="3429000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826F29E3-38E9-4374-8D27-0CBDCF10C9F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000" y="3429000"/>
            <a:ext cx="4064000" cy="3429000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F7CEA471-20C4-4199-8AFA-E62566CD40B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4000" y="0"/>
            <a:ext cx="4064000" cy="3429000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62628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518EA56-F23E-4B61-A897-D6166E1FB64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38197" y="838202"/>
            <a:ext cx="3795698" cy="1752598"/>
          </a:xfrm>
          <a:custGeom>
            <a:avLst/>
            <a:gdLst>
              <a:gd name="connsiteX0" fmla="*/ 0 w 3795698"/>
              <a:gd name="connsiteY0" fmla="*/ 0 h 1752598"/>
              <a:gd name="connsiteX1" fmla="*/ 3795698 w 3795698"/>
              <a:gd name="connsiteY1" fmla="*/ 0 h 1752598"/>
              <a:gd name="connsiteX2" fmla="*/ 3795698 w 3795698"/>
              <a:gd name="connsiteY2" fmla="*/ 1752598 h 1752598"/>
              <a:gd name="connsiteX3" fmla="*/ 0 w 3795698"/>
              <a:gd name="connsiteY3" fmla="*/ 1752598 h 1752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5698" h="1752598">
                <a:moveTo>
                  <a:pt x="0" y="0"/>
                </a:moveTo>
                <a:lnTo>
                  <a:pt x="3795698" y="0"/>
                </a:lnTo>
                <a:lnTo>
                  <a:pt x="3795698" y="1752598"/>
                </a:lnTo>
                <a:lnTo>
                  <a:pt x="0" y="175259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653707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91BA50CC-9E5E-404C-9E8C-3C1D29F5C1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201" y="3428999"/>
            <a:ext cx="2814636" cy="2590800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19334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F7D85F6-A272-43DF-890E-DC99D53FC3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34000" y="0"/>
            <a:ext cx="6858000" cy="6857998"/>
          </a:xfrm>
          <a:custGeom>
            <a:avLst/>
            <a:gdLst>
              <a:gd name="connsiteX0" fmla="*/ 6858000 w 6858000"/>
              <a:gd name="connsiteY0" fmla="*/ 0 h 6857998"/>
              <a:gd name="connsiteX1" fmla="*/ 6858000 w 6858000"/>
              <a:gd name="connsiteY1" fmla="*/ 6857998 h 6857998"/>
              <a:gd name="connsiteX2" fmla="*/ 0 w 6858000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7998">
                <a:moveTo>
                  <a:pt x="6858000" y="0"/>
                </a:moveTo>
                <a:lnTo>
                  <a:pt x="6858000" y="6857998"/>
                </a:lnTo>
                <a:lnTo>
                  <a:pt x="0" y="685799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22481D-B0E8-4E77-B97E-91C4584FA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51544" y="4657725"/>
            <a:ext cx="6982732" cy="2200274"/>
          </a:xfrm>
          <a:custGeom>
            <a:avLst/>
            <a:gdLst>
              <a:gd name="connsiteX0" fmla="*/ 2200275 w 6982732"/>
              <a:gd name="connsiteY0" fmla="*/ 0 h 2200274"/>
              <a:gd name="connsiteX1" fmla="*/ 6982732 w 6982732"/>
              <a:gd name="connsiteY1" fmla="*/ 0 h 2200274"/>
              <a:gd name="connsiteX2" fmla="*/ 4782457 w 6982732"/>
              <a:gd name="connsiteY2" fmla="*/ 2200274 h 2200274"/>
              <a:gd name="connsiteX3" fmla="*/ 0 w 6982732"/>
              <a:gd name="connsiteY3" fmla="*/ 2200274 h 220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2732" h="2200274">
                <a:moveTo>
                  <a:pt x="2200275" y="0"/>
                </a:moveTo>
                <a:lnTo>
                  <a:pt x="6982732" y="0"/>
                </a:lnTo>
                <a:lnTo>
                  <a:pt x="4782457" y="2200274"/>
                </a:lnTo>
                <a:lnTo>
                  <a:pt x="0" y="220027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437691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00B0603-40AC-43B3-A49B-88E6F4B6074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095999" cy="6858000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657675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5D0CAD9-B3F2-454C-8ED3-7097DBFB888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01028" y="0"/>
            <a:ext cx="6746686" cy="2772224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A58F5D7A-694F-4692-A07F-CF3CBC99E24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601025" y="2772223"/>
            <a:ext cx="2510975" cy="2075545"/>
          </a:xfrm>
          <a:custGeom>
            <a:avLst/>
            <a:gdLst>
              <a:gd name="connsiteX0" fmla="*/ 0 w 5099945"/>
              <a:gd name="connsiteY0" fmla="*/ 0 h 5812972"/>
              <a:gd name="connsiteX1" fmla="*/ 5099945 w 5099945"/>
              <a:gd name="connsiteY1" fmla="*/ 0 h 5812972"/>
              <a:gd name="connsiteX2" fmla="*/ 5099945 w 5099945"/>
              <a:gd name="connsiteY2" fmla="*/ 5812972 h 5812972"/>
              <a:gd name="connsiteX3" fmla="*/ 0 w 5099945"/>
              <a:gd name="connsiteY3" fmla="*/ 5812972 h 581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945" h="5812972">
                <a:moveTo>
                  <a:pt x="0" y="0"/>
                </a:moveTo>
                <a:lnTo>
                  <a:pt x="5099945" y="0"/>
                </a:lnTo>
                <a:lnTo>
                  <a:pt x="5099945" y="5812972"/>
                </a:lnTo>
                <a:lnTo>
                  <a:pt x="0" y="581297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372789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C01FE6-2C22-4AC9-8820-8304CF5E22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287D3-5A21-4CD2-8B15-46C8EC700E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CBFA9B-652D-4C62-AB0D-B89EFBCED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F11438-F542-41F4-A64E-E80DDA165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CA0440-0B4F-438C-B182-7F1349734C4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368800"/>
            <a:ext cx="12192000" cy="1911487"/>
          </a:xfrm>
          <a:custGeom>
            <a:avLst/>
            <a:gdLst>
              <a:gd name="connsiteX0" fmla="*/ 0 w 12192000"/>
              <a:gd name="connsiteY0" fmla="*/ 0 h 1911487"/>
              <a:gd name="connsiteX1" fmla="*/ 12192000 w 12192000"/>
              <a:gd name="connsiteY1" fmla="*/ 0 h 1911487"/>
              <a:gd name="connsiteX2" fmla="*/ 12192000 w 12192000"/>
              <a:gd name="connsiteY2" fmla="*/ 1911487 h 1911487"/>
              <a:gd name="connsiteX3" fmla="*/ 0 w 12192000"/>
              <a:gd name="connsiteY3" fmla="*/ 1911487 h 1911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911487">
                <a:moveTo>
                  <a:pt x="0" y="0"/>
                </a:moveTo>
                <a:lnTo>
                  <a:pt x="12192000" y="0"/>
                </a:lnTo>
                <a:lnTo>
                  <a:pt x="12192000" y="1911487"/>
                </a:lnTo>
                <a:lnTo>
                  <a:pt x="0" y="19114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614710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7ECE2A-98B5-4574-8ADE-1271D17CE141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2167385" y="2037617"/>
            <a:ext cx="2488105" cy="249083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A031CD32-2CA7-4A2C-9696-2B8D3C59BB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51949" y="2037617"/>
            <a:ext cx="2488105" cy="249083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AA9C7C8-C9C7-471A-8FC9-0B22B2B3BC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36511" y="2037617"/>
            <a:ext cx="2488105" cy="249083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C01FE6-2C22-4AC9-8820-8304CF5E22C1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287D3-5A21-4CD2-8B15-46C8EC700EDC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CBFA9B-652D-4C62-AB0D-B89EFBCED93E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F11438-F542-41F4-A64E-E80DDA1651B2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3443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129673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339457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648734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85066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8500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4817558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55087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www.infobusiness.com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47289B4A-C98F-436D-92DF-BFF43B0ADB0E}"/>
              </a:ext>
            </a:extLst>
          </p:cNvPr>
          <p:cNvCxnSpPr>
            <a:cxnSpLocks/>
          </p:cNvCxnSpPr>
          <p:nvPr userDrawn="1"/>
        </p:nvCxnSpPr>
        <p:spPr>
          <a:xfrm>
            <a:off x="10470917" y="6498176"/>
            <a:ext cx="0" cy="242129"/>
          </a:xfrm>
          <a:prstGeom prst="line">
            <a:avLst/>
          </a:prstGeom>
          <a:ln w="1905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10">
            <a:extLst>
              <a:ext uri="{FF2B5EF4-FFF2-40B4-BE49-F238E27FC236}">
                <a16:creationId xmlns:a16="http://schemas.microsoft.com/office/drawing/2014/main" id="{D00F1FD2-FD4D-4B42-B356-F7ED77A32B15}"/>
              </a:ext>
            </a:extLst>
          </p:cNvPr>
          <p:cNvSpPr/>
          <p:nvPr userDrawn="1"/>
        </p:nvSpPr>
        <p:spPr>
          <a:xfrm>
            <a:off x="11070507" y="6476672"/>
            <a:ext cx="285137" cy="285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Chevron 16">
            <a:extLst>
              <a:ext uri="{FF2B5EF4-FFF2-40B4-BE49-F238E27FC236}">
                <a16:creationId xmlns:a16="http://schemas.microsoft.com/office/drawing/2014/main" id="{0916A676-7E8D-4AC6-8FDD-860FA9698EDF}"/>
              </a:ext>
            </a:extLst>
          </p:cNvPr>
          <p:cNvSpPr/>
          <p:nvPr userDrawn="1"/>
        </p:nvSpPr>
        <p:spPr>
          <a:xfrm>
            <a:off x="11187560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2">
            <a:extLst>
              <a:ext uri="{FF2B5EF4-FFF2-40B4-BE49-F238E27FC236}">
                <a16:creationId xmlns:a16="http://schemas.microsoft.com/office/drawing/2014/main" id="{F777CDAC-3665-4EB5-89F7-069190961AA2}"/>
              </a:ext>
            </a:extLst>
          </p:cNvPr>
          <p:cNvSpPr/>
          <p:nvPr userDrawn="1"/>
        </p:nvSpPr>
        <p:spPr>
          <a:xfrm>
            <a:off x="10722246" y="6476672"/>
            <a:ext cx="285137" cy="285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Chevron 19">
            <a:extLst>
              <a:ext uri="{FF2B5EF4-FFF2-40B4-BE49-F238E27FC236}">
                <a16:creationId xmlns:a16="http://schemas.microsoft.com/office/drawing/2014/main" id="{27ED585C-BFC3-45AE-9973-28A8B277EFDE}"/>
              </a:ext>
            </a:extLst>
          </p:cNvPr>
          <p:cNvSpPr/>
          <p:nvPr userDrawn="1"/>
        </p:nvSpPr>
        <p:spPr>
          <a:xfrm rot="10800000">
            <a:off x="10820249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id="{C20F6556-3B8F-4044-BEB0-33206569B8AB}"/>
              </a:ext>
            </a:extLst>
          </p:cNvPr>
          <p:cNvSpPr/>
          <p:nvPr userDrawn="1"/>
        </p:nvSpPr>
        <p:spPr>
          <a:xfrm>
            <a:off x="10448015" y="0"/>
            <a:ext cx="905786" cy="3260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CBAD244-76AF-4C4D-96A8-D991363D87B2}"/>
              </a:ext>
            </a:extLst>
          </p:cNvPr>
          <p:cNvSpPr txBox="1">
            <a:spLocks/>
          </p:cNvSpPr>
          <p:nvPr userDrawn="1"/>
        </p:nvSpPr>
        <p:spPr>
          <a:xfrm>
            <a:off x="10450225" y="65957"/>
            <a:ext cx="540688" cy="19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0" i="0" kern="1200">
                <a:solidFill>
                  <a:srgbClr val="000000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00" b="0" i="0" dirty="0">
                <a:solidFill>
                  <a:schemeClr val="tx1"/>
                </a:solidFill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PAGE</a:t>
            </a:r>
          </a:p>
        </p:txBody>
      </p:sp>
    </p:spTree>
    <p:extLst>
      <p:ext uri="{BB962C8B-B14F-4D97-AF65-F5344CB8AC3E}">
        <p14:creationId xmlns:p14="http://schemas.microsoft.com/office/powerpoint/2010/main" val="132175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698" r:id="rId17"/>
    <p:sldLayoutId id="2147483695" r:id="rId18"/>
    <p:sldLayoutId id="2147483694" r:id="rId19"/>
    <p:sldLayoutId id="2147483692" r:id="rId20"/>
    <p:sldLayoutId id="2147483691" r:id="rId21"/>
    <p:sldLayoutId id="2147483688" r:id="rId22"/>
    <p:sldLayoutId id="2147483687" r:id="rId23"/>
    <p:sldLayoutId id="2147483686" r:id="rId24"/>
    <p:sldLayoutId id="2147483683" r:id="rId25"/>
    <p:sldLayoutId id="2147483680" r:id="rId26"/>
    <p:sldLayoutId id="2147483700" r:id="rId27"/>
    <p:sldLayoutId id="2147483684" r:id="rId2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406879" y="1202026"/>
            <a:ext cx="113782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ru-RU" sz="8000" kern="1200" dirty="0">
                <a:solidFill>
                  <a:srgbClr val="FFFFFF"/>
                </a:solidFill>
                <a:effectLst/>
                <a:latin typeface="Bahnschrift Condensed" panose="020B0502040204020203" pitchFamily="34" charset="0"/>
                <a:ea typeface="+mn-ea"/>
                <a:cs typeface="+mn-cs"/>
              </a:rPr>
              <a:t>Сортировка двусвязных списков</a:t>
            </a:r>
            <a:endParaRPr lang="ru-RU" sz="1028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406879" y="5970328"/>
            <a:ext cx="207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АС-22-04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031D61-180E-474D-BA16-E35AE0FA337E}"/>
              </a:ext>
            </a:extLst>
          </p:cNvPr>
          <p:cNvSpPr txBox="1"/>
          <p:nvPr/>
        </p:nvSpPr>
        <p:spPr>
          <a:xfrm>
            <a:off x="8176334" y="3815892"/>
            <a:ext cx="36087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Петров Дмитрий </a:t>
            </a: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Афанасьева Мария</a:t>
            </a:r>
          </a:p>
          <a:p>
            <a:pPr algn="ctr"/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Гаджиев </a:t>
            </a:r>
            <a:r>
              <a:rPr lang="ru-RU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Абдулмуталим</a:t>
            </a:r>
            <a:endParaRPr lang="ru-RU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Клейменов Никита</a:t>
            </a:r>
          </a:p>
          <a:p>
            <a:pPr algn="ctr"/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Лаврова Полина</a:t>
            </a:r>
          </a:p>
          <a:p>
            <a:pPr algn="ctr"/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Михайлова Екатерина</a:t>
            </a:r>
            <a:b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ru-RU" sz="2400" dirty="0">
                <a:solidFill>
                  <a:schemeClr val="bg1"/>
                </a:solidFill>
                <a:latin typeface="Bahnschrift" panose="020B0502040204020203" pitchFamily="34" charset="0"/>
              </a:rPr>
              <a:t>Скрягина Вероника</a:t>
            </a:r>
          </a:p>
        </p:txBody>
      </p:sp>
    </p:spTree>
    <p:extLst>
      <p:ext uri="{BB962C8B-B14F-4D97-AF65-F5344CB8AC3E}">
        <p14:creationId xmlns:p14="http://schemas.microsoft.com/office/powerpoint/2010/main" val="2076452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5196628" y="683393"/>
            <a:ext cx="6842589" cy="5175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1. Разделение исходного списка на подсписки с использованием рекурсии. Рекурсивное разбиение происходит до тех пор, пока размер массива не достигнет 1.</a:t>
            </a:r>
          </a:p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2. Сортировка подсписков.</a:t>
            </a:r>
          </a:p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3.Слияние подсписков.</a:t>
            </a:r>
          </a:p>
          <a:p>
            <a:pPr algn="ctr"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4. Повторение шагов </a:t>
            </a:r>
            <a:r>
              <a:rPr lang="en-US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2</a:t>
            </a: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-3.</a:t>
            </a:r>
          </a:p>
        </p:txBody>
      </p:sp>
      <p:pic>
        <p:nvPicPr>
          <p:cNvPr id="10" name="Picture 2" descr="https://media.proglib.io/posts/2022/02/11/6151b284dca5fa72d044f65beb4021b9.png">
            <a:extLst>
              <a:ext uri="{FF2B5EF4-FFF2-40B4-BE49-F238E27FC236}">
                <a16:creationId xmlns:a16="http://schemas.microsoft.com/office/drawing/2014/main" id="{3FD89FF6-8A6C-4AA5-A649-8F902CA1E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53" y="239957"/>
            <a:ext cx="3895124" cy="3788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C42B42B-9794-4B03-89A0-F43C881A8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53" y="4268575"/>
            <a:ext cx="3895124" cy="231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70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4105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BUBBLESORT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72749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</a:t>
            </a:r>
            <a:r>
              <a:rPr lang="en-US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пузырьком»</a:t>
            </a:r>
          </a:p>
        </p:txBody>
      </p:sp>
    </p:spTree>
    <p:extLst>
      <p:ext uri="{BB962C8B-B14F-4D97-AF65-F5344CB8AC3E}">
        <p14:creationId xmlns:p14="http://schemas.microsoft.com/office/powerpoint/2010/main" val="3157179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838198" y="551536"/>
            <a:ext cx="4053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BubbleSort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1963346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246580" y="2118735"/>
            <a:ext cx="739739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Bubblesort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(также известный как сортировки пузырьком) – это метод сортировки массивов и списков путем последовательного сравнения и обмена соседних элементов. По сравнению с другими алгоритмами считается простейшим для понимания и реализации. Эффективен для массивов небольшого размера.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CA6EB5-807B-4FAE-B247-BC104266BD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876326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4D086B-FC88-44BB-BFF8-F383CD545078}"/>
              </a:ext>
            </a:extLst>
          </p:cNvPr>
          <p:cNvSpPr txBox="1"/>
          <p:nvPr/>
        </p:nvSpPr>
        <p:spPr>
          <a:xfrm>
            <a:off x="6096000" y="215623"/>
            <a:ext cx="6086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Преимущества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6109006" y="1110672"/>
            <a:ext cx="6359524" cy="194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1. Простота реализации</a:t>
            </a:r>
          </a:p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2. Не использует дополнительной памяти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D29069-9677-9609-718B-A1C9E73F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829" y="159123"/>
            <a:ext cx="4325878" cy="37844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E53FEE-C5DF-FA7B-E565-536BF33B6EA9}"/>
              </a:ext>
            </a:extLst>
          </p:cNvPr>
          <p:cNvSpPr txBox="1"/>
          <p:nvPr/>
        </p:nvSpPr>
        <p:spPr>
          <a:xfrm>
            <a:off x="6096000" y="3182868"/>
            <a:ext cx="5165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Недостатки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3B6442-8FC6-6855-113B-03E11861E49F}"/>
              </a:ext>
            </a:extLst>
          </p:cNvPr>
          <p:cNvSpPr txBox="1"/>
          <p:nvPr/>
        </p:nvSpPr>
        <p:spPr>
          <a:xfrm>
            <a:off x="6109006" y="4102577"/>
            <a:ext cx="6359524" cy="259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Медленность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Неэффективность для предварительно отсортированных списков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81530EF-D5AE-4C6F-BFF7-FE7E013F2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29" y="4239496"/>
            <a:ext cx="4325878" cy="237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016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59435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err="1">
                <a:solidFill>
                  <a:schemeClr val="bg1"/>
                </a:solidFill>
                <a:latin typeface="Bahnschrift Condensed" panose="020B0502040204020203" pitchFamily="34" charset="0"/>
              </a:rPr>
              <a:t>InsertionSort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72749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</a:t>
            </a:r>
            <a:r>
              <a:rPr lang="en-US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вставками»</a:t>
            </a:r>
          </a:p>
        </p:txBody>
      </p:sp>
    </p:spTree>
    <p:extLst>
      <p:ext uri="{BB962C8B-B14F-4D97-AF65-F5344CB8AC3E}">
        <p14:creationId xmlns:p14="http://schemas.microsoft.com/office/powerpoint/2010/main" val="4276342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431798" y="534387"/>
            <a:ext cx="5257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Insertion sort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2362885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0" y="1770392"/>
            <a:ext cx="739739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Сортировка вставками (</a:t>
            </a:r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insertion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sort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) – 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простой алгоритм сортировки, преимущественно использующийся в учебном программировании. К положительной стороне метода относится простота реализации, а также его эффективность на частично упорядоченных последовательностях, и/или состоящих из небольшого числа элементов. Высокая вычислительная сложность не позволяет рекомендовать алгоритм в повсеместном использовании. 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CA6EB5-807B-4FAE-B247-BC104266BD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6" t="15860" r="13506" b="15860"/>
          <a:stretch/>
        </p:blipFill>
        <p:spPr>
          <a:xfrm>
            <a:off x="533400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119314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23569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4D086B-FC88-44BB-BFF8-F383CD545078}"/>
              </a:ext>
            </a:extLst>
          </p:cNvPr>
          <p:cNvSpPr txBox="1"/>
          <p:nvPr/>
        </p:nvSpPr>
        <p:spPr>
          <a:xfrm>
            <a:off x="6096000" y="215623"/>
            <a:ext cx="6086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Преимущества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6385536" y="1098315"/>
            <a:ext cx="6359524" cy="249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600" dirty="0">
                <a:solidFill>
                  <a:schemeClr val="bg1"/>
                </a:solidFill>
                <a:latin typeface="Bahnschrift Light" panose="020B0502040204020203" pitchFamily="34" charset="0"/>
              </a:rPr>
              <a:t>1. Простота реализации</a:t>
            </a:r>
          </a:p>
          <a:p>
            <a:pPr>
              <a:lnSpc>
                <a:spcPct val="150000"/>
              </a:lnSpc>
            </a:pPr>
            <a:r>
              <a:rPr lang="ru-RU" sz="3600" dirty="0">
                <a:solidFill>
                  <a:schemeClr val="bg1"/>
                </a:solidFill>
                <a:latin typeface="Bahnschrift Light" panose="020B0502040204020203" pitchFamily="34" charset="0"/>
              </a:rPr>
              <a:t>2. Не использует дополнительной памяти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D29069-9677-9609-718B-A1C9E73FA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873" y="114242"/>
            <a:ext cx="5165876" cy="40180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E53FEE-C5DF-FA7B-E565-536BF33B6EA9}"/>
              </a:ext>
            </a:extLst>
          </p:cNvPr>
          <p:cNvSpPr txBox="1"/>
          <p:nvPr/>
        </p:nvSpPr>
        <p:spPr>
          <a:xfrm>
            <a:off x="6096000" y="3885553"/>
            <a:ext cx="5165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Недостатки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3B6442-8FC6-6855-113B-03E11861E49F}"/>
              </a:ext>
            </a:extLst>
          </p:cNvPr>
          <p:cNvSpPr txBox="1"/>
          <p:nvPr/>
        </p:nvSpPr>
        <p:spPr>
          <a:xfrm>
            <a:off x="6385536" y="4774534"/>
            <a:ext cx="6359524" cy="1660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600" dirty="0">
                <a:solidFill>
                  <a:schemeClr val="bg1"/>
                </a:solidFill>
                <a:latin typeface="Bahnschrift Light" panose="020B0502040204020203" pitchFamily="34" charset="0"/>
              </a:rPr>
              <a:t>1. Неэффективна для больших списков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DA0BD51-A302-4068-B425-A85EE33329B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940" y="4458630"/>
            <a:ext cx="4107741" cy="19495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27203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4105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err="1">
                <a:solidFill>
                  <a:schemeClr val="bg1"/>
                </a:solidFill>
                <a:latin typeface="Bahnschrift Condensed" panose="020B0502040204020203" pitchFamily="34" charset="0"/>
              </a:rPr>
              <a:t>HeapSort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841046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</a:t>
            </a:r>
            <a:r>
              <a:rPr lang="en-US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кучей»</a:t>
            </a:r>
          </a:p>
        </p:txBody>
      </p:sp>
    </p:spTree>
    <p:extLst>
      <p:ext uri="{BB962C8B-B14F-4D97-AF65-F5344CB8AC3E}">
        <p14:creationId xmlns:p14="http://schemas.microsoft.com/office/powerpoint/2010/main" val="766242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1331683" y="534387"/>
            <a:ext cx="5257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HeapSort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2362885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653142" y="1770392"/>
            <a:ext cx="67442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HeapSort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(также известный как сортировка «кучей» или пирамидная сортировка) является алгоритмом сортировки, используемым для упорядочивания элементов в массиве данных. </a:t>
            </a:r>
          </a:p>
          <a:p>
            <a:pPr algn="just"/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Исходный массив представляем в виде структуры данных кучи. Куча – это один из типов бинарного дерева.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CA6EB5-807B-4FAE-B247-BC104266BD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0" t="-334" r="35095" b="15667"/>
          <a:stretch/>
        </p:blipFill>
        <p:spPr>
          <a:xfrm>
            <a:off x="5328000" y="0"/>
            <a:ext cx="6858000" cy="6858000"/>
          </a:xfr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227663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4997277" y="841303"/>
            <a:ext cx="6842589" cy="5175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Формируем бинарное дерево из массива. </a:t>
            </a:r>
          </a:p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2. Расставляем узлы в дереве так, чтобы получилась куча </a:t>
            </a:r>
          </a:p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3. Верхний элемент помещаем в конец массива. </a:t>
            </a:r>
          </a:p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4. Возвращаемся на шаг 2, пока куча не опустеет.</a:t>
            </a:r>
          </a:p>
        </p:txBody>
      </p:sp>
      <p:pic>
        <p:nvPicPr>
          <p:cNvPr id="8" name="Picture 2" descr="Пирамидальная сортировка — Википедия">
            <a:extLst>
              <a:ext uri="{FF2B5EF4-FFF2-40B4-BE49-F238E27FC236}">
                <a16:creationId xmlns:a16="http://schemas.microsoft.com/office/drawing/2014/main" id="{2AA9D560-E852-499F-904D-7DF18B8BF58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85" y="1639595"/>
            <a:ext cx="4093658" cy="357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82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3359087" y="245218"/>
            <a:ext cx="5473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>
                    <a:alpha val="82000"/>
                  </a:schemeClr>
                </a:solidFill>
                <a:latin typeface="Bahnschrift Condensed" panose="020B0502040204020203" pitchFamily="34" charset="0"/>
              </a:rPr>
              <a:t>Двусвязный список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0ED37C-405B-42CE-BF82-89CC3947EC0C}"/>
              </a:ext>
            </a:extLst>
          </p:cNvPr>
          <p:cNvSpPr txBox="1"/>
          <p:nvPr/>
        </p:nvSpPr>
        <p:spPr>
          <a:xfrm>
            <a:off x="838199" y="2118735"/>
            <a:ext cx="23127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00" spc="5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5380358" y="1437340"/>
            <a:ext cx="1386451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1EA28B6-3AB6-4CD6-93A1-E3B8AB37DCA2}"/>
              </a:ext>
            </a:extLst>
          </p:cNvPr>
          <p:cNvSpPr txBox="1"/>
          <p:nvPr/>
        </p:nvSpPr>
        <p:spPr>
          <a:xfrm>
            <a:off x="2704649" y="1790258"/>
            <a:ext cx="6782700" cy="2677656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  <a:ea typeface="Montserrat" charset="0"/>
                <a:cs typeface="Montserrat" charset="0"/>
              </a:rPr>
              <a:t>Двусвязный список - это структура данных, которая представляет собой линейную коллекцию элементов, в которой каждый элемент содержит данные и два указателя на соседние элементы: один указывает на предыдущий элемент, а другой - на следующий.</a:t>
            </a:r>
            <a:endParaRPr lang="en-US" sz="2400" dirty="0">
              <a:solidFill>
                <a:schemeClr val="bg1"/>
              </a:solidFill>
              <a:latin typeface="Bahnschrift Light" panose="020B0502040204020203" pitchFamily="34" charset="0"/>
              <a:ea typeface="Montserrat" charset="0"/>
              <a:cs typeface="Montserrat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4AF182F1-17BE-4B4E-845C-9F21CF235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33" y="3937157"/>
            <a:ext cx="10270733" cy="296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89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4105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err="1">
                <a:solidFill>
                  <a:schemeClr val="bg1"/>
                </a:solidFill>
                <a:latin typeface="Bahnschrift Condensed" panose="020B0502040204020203" pitchFamily="34" charset="0"/>
              </a:rPr>
              <a:t>SelectionSort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841046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 выбором»</a:t>
            </a:r>
          </a:p>
        </p:txBody>
      </p:sp>
    </p:spTree>
    <p:extLst>
      <p:ext uri="{BB962C8B-B14F-4D97-AF65-F5344CB8AC3E}">
        <p14:creationId xmlns:p14="http://schemas.microsoft.com/office/powerpoint/2010/main" val="28042714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1331683" y="534387"/>
            <a:ext cx="5257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SelectionSort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2362885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539394" y="1770743"/>
            <a:ext cx="69935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SelectionSort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(также известен как сортировка выбором) – это один из алгоритмов сортировки элементов в массиве или списке, где на каждом шаге из оставшихся элементов выбирается наименьший и помещается на соответствующую позицию. Алгоритм повторяет эту операцию, пока все элементы не будут отсортированы в нужном порядке. 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CA6EB5-807B-4FAE-B247-BC104266BD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7" t="2432" r="23314" b="23444"/>
          <a:stretch/>
        </p:blipFill>
        <p:spPr>
          <a:xfrm>
            <a:off x="5328000" y="0"/>
            <a:ext cx="6858000" cy="6858000"/>
          </a:xfr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4016685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4D086B-FC88-44BB-BFF8-F383CD545078}"/>
              </a:ext>
            </a:extLst>
          </p:cNvPr>
          <p:cNvSpPr txBox="1"/>
          <p:nvPr/>
        </p:nvSpPr>
        <p:spPr>
          <a:xfrm>
            <a:off x="6096000" y="215623"/>
            <a:ext cx="6086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Преимущества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6109006" y="1110672"/>
            <a:ext cx="6359524" cy="194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1. Простота реализации</a:t>
            </a:r>
          </a:p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2. Не использует дополнительной памяти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D29069-9677-9609-718B-A1C9E73FA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144" y="159123"/>
            <a:ext cx="4145381" cy="50660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E53FEE-C5DF-FA7B-E565-536BF33B6EA9}"/>
              </a:ext>
            </a:extLst>
          </p:cNvPr>
          <p:cNvSpPr txBox="1"/>
          <p:nvPr/>
        </p:nvSpPr>
        <p:spPr>
          <a:xfrm>
            <a:off x="6096000" y="3182868"/>
            <a:ext cx="5165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Gobold Uplow" panose="02000500000000000000" pitchFamily="2" charset="0"/>
              </a:rPr>
              <a:t>Недостатки</a:t>
            </a:r>
            <a:endParaRPr lang="en-US" sz="4000" b="1" dirty="0">
              <a:solidFill>
                <a:schemeClr val="bg1"/>
              </a:solidFill>
              <a:latin typeface="Gobold Uplow" panose="02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3B6442-8FC6-6855-113B-03E11861E49F}"/>
              </a:ext>
            </a:extLst>
          </p:cNvPr>
          <p:cNvSpPr txBox="1"/>
          <p:nvPr/>
        </p:nvSpPr>
        <p:spPr>
          <a:xfrm>
            <a:off x="6109006" y="4102577"/>
            <a:ext cx="6359524" cy="1297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1. Неэффективна для больших списков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43ABA0-4662-400B-9F16-EF4E0C06A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006" y="5512906"/>
            <a:ext cx="5194713" cy="105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40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90712" y="1382285"/>
            <a:ext cx="841057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3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Обработка результатов</a:t>
            </a:r>
          </a:p>
        </p:txBody>
      </p:sp>
    </p:spTree>
    <p:extLst>
      <p:ext uri="{BB962C8B-B14F-4D97-AF65-F5344CB8AC3E}">
        <p14:creationId xmlns:p14="http://schemas.microsoft.com/office/powerpoint/2010/main" val="24210420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38036D-5F43-4F21-B7AB-F48A1BC3AAA0}"/>
              </a:ext>
            </a:extLst>
          </p:cNvPr>
          <p:cNvSpPr/>
          <p:nvPr/>
        </p:nvSpPr>
        <p:spPr>
          <a:xfrm>
            <a:off x="-1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658D94-05E5-4EC9-9C4C-F49EA8FED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17516"/>
            <a:ext cx="5727773" cy="342900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3FECD6-2D37-4F0D-B00A-373558110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729" y="4526944"/>
            <a:ext cx="3458311" cy="22479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DF05E8-BA86-40CC-B8A9-2A2195C19A7F}"/>
              </a:ext>
            </a:extLst>
          </p:cNvPr>
          <p:cNvSpPr txBox="1"/>
          <p:nvPr/>
        </p:nvSpPr>
        <p:spPr>
          <a:xfrm>
            <a:off x="2680570" y="201393"/>
            <a:ext cx="8529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Сортировка случайных чисел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AE6D96-30C3-45EF-9113-F7EF64671254}"/>
              </a:ext>
            </a:extLst>
          </p:cNvPr>
          <p:cNvSpPr txBox="1"/>
          <p:nvPr/>
        </p:nvSpPr>
        <p:spPr>
          <a:xfrm>
            <a:off x="6109006" y="1110673"/>
            <a:ext cx="5727773" cy="500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Алгоритмы сортировки проявляют различную эффективность в зависимости от размера входных данных. Например, алгоритм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HeapSort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оказался наименее затратным по времени, в то время как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BubbleSort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и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SelectionSort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требуют значительно больше времени на сортировку больших массивов.</a:t>
            </a:r>
          </a:p>
        </p:txBody>
      </p:sp>
    </p:spTree>
    <p:extLst>
      <p:ext uri="{BB962C8B-B14F-4D97-AF65-F5344CB8AC3E}">
        <p14:creationId xmlns:p14="http://schemas.microsoft.com/office/powerpoint/2010/main" val="1183995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38036D-5F43-4F21-B7AB-F48A1BC3AAA0}"/>
              </a:ext>
            </a:extLst>
          </p:cNvPr>
          <p:cNvSpPr/>
          <p:nvPr/>
        </p:nvSpPr>
        <p:spPr>
          <a:xfrm>
            <a:off x="-1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8054FF-6378-4494-8603-F5326BC6A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744"/>
            <a:ext cx="5442858" cy="327249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873E1F6-064D-4D82-9B9A-531D76DE5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342" y="4563446"/>
            <a:ext cx="3368972" cy="21813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A52E1FD-AC48-46AF-B9C2-9F3CEEE0A5F8}"/>
              </a:ext>
            </a:extLst>
          </p:cNvPr>
          <p:cNvSpPr txBox="1"/>
          <p:nvPr/>
        </p:nvSpPr>
        <p:spPr>
          <a:xfrm>
            <a:off x="2433827" y="234929"/>
            <a:ext cx="8529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Сортировка одинаковых чисел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E2A20F-2AEA-4924-8E62-8B6B154840C5}"/>
              </a:ext>
            </a:extLst>
          </p:cNvPr>
          <p:cNvSpPr txBox="1"/>
          <p:nvPr/>
        </p:nvSpPr>
        <p:spPr>
          <a:xfrm>
            <a:off x="5762172" y="1110673"/>
            <a:ext cx="6074608" cy="5557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Эффективность алгоритмов сортировки на массивах с одинаковыми числами существенно отличается от эффективности на случайных данных. Алгоритмы, такие как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Bubble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и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Insertion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, проявили лучшую производительность на таких массивах, в то время как другие, например,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Selection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, оказались менее эффективными.</a:t>
            </a:r>
          </a:p>
        </p:txBody>
      </p:sp>
    </p:spTree>
    <p:extLst>
      <p:ext uri="{BB962C8B-B14F-4D97-AF65-F5344CB8AC3E}">
        <p14:creationId xmlns:p14="http://schemas.microsoft.com/office/powerpoint/2010/main" val="779805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38036D-5F43-4F21-B7AB-F48A1BC3AAA0}"/>
              </a:ext>
            </a:extLst>
          </p:cNvPr>
          <p:cNvSpPr/>
          <p:nvPr/>
        </p:nvSpPr>
        <p:spPr>
          <a:xfrm>
            <a:off x="-1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E62C0FC-E005-43C5-9838-51161976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58368"/>
            <a:ext cx="5490067" cy="307169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7F9094C-8F3A-46BF-B5E8-81F32A4F3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42" y="4676560"/>
            <a:ext cx="3475851" cy="20580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EA77AE-C1FA-4FE1-B900-925301B58156}"/>
              </a:ext>
            </a:extLst>
          </p:cNvPr>
          <p:cNvSpPr txBox="1"/>
          <p:nvPr/>
        </p:nvSpPr>
        <p:spPr>
          <a:xfrm>
            <a:off x="1233715" y="234929"/>
            <a:ext cx="97292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Сортировка частично отсортированных списков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9E2B49-F208-421F-BA05-0E53F9832445}"/>
              </a:ext>
            </a:extLst>
          </p:cNvPr>
          <p:cNvSpPr txBox="1"/>
          <p:nvPr/>
        </p:nvSpPr>
        <p:spPr>
          <a:xfrm>
            <a:off x="5762172" y="1110673"/>
            <a:ext cx="6074608" cy="571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5A00B9-6AFF-4263-AD2E-C87DC7A2FF64}"/>
              </a:ext>
            </a:extLst>
          </p:cNvPr>
          <p:cNvSpPr txBox="1"/>
          <p:nvPr/>
        </p:nvSpPr>
        <p:spPr>
          <a:xfrm>
            <a:off x="5803728" y="2429824"/>
            <a:ext cx="6074608" cy="2787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Алгоритм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HeapSort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оказался наименее затратным по времени, в то время как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BubbleSort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и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SelectionSort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требуют значительно больше времени на сортировку больших массивов.</a:t>
            </a:r>
          </a:p>
        </p:txBody>
      </p:sp>
    </p:spTree>
    <p:extLst>
      <p:ext uri="{BB962C8B-B14F-4D97-AF65-F5344CB8AC3E}">
        <p14:creationId xmlns:p14="http://schemas.microsoft.com/office/powerpoint/2010/main" val="18116214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CD0E959-10B0-405B-A85C-702804014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097025"/>
              </p:ext>
            </p:extLst>
          </p:nvPr>
        </p:nvGraphicFramePr>
        <p:xfrm>
          <a:off x="421105" y="1614680"/>
          <a:ext cx="11526254" cy="46778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42081">
                  <a:extLst>
                    <a:ext uri="{9D8B030D-6E8A-4147-A177-3AD203B41FA5}">
                      <a16:colId xmlns:a16="http://schemas.microsoft.com/office/drawing/2014/main" val="707888623"/>
                    </a:ext>
                  </a:extLst>
                </a:gridCol>
                <a:gridCol w="2561391">
                  <a:extLst>
                    <a:ext uri="{9D8B030D-6E8A-4147-A177-3AD203B41FA5}">
                      <a16:colId xmlns:a16="http://schemas.microsoft.com/office/drawing/2014/main" val="3861529446"/>
                    </a:ext>
                  </a:extLst>
                </a:gridCol>
                <a:gridCol w="2561391">
                  <a:extLst>
                    <a:ext uri="{9D8B030D-6E8A-4147-A177-3AD203B41FA5}">
                      <a16:colId xmlns:a16="http://schemas.microsoft.com/office/drawing/2014/main" val="3303223787"/>
                    </a:ext>
                  </a:extLst>
                </a:gridCol>
                <a:gridCol w="2561391">
                  <a:extLst>
                    <a:ext uri="{9D8B030D-6E8A-4147-A177-3AD203B41FA5}">
                      <a16:colId xmlns:a16="http://schemas.microsoft.com/office/drawing/2014/main" val="2344812703"/>
                    </a:ext>
                  </a:extLst>
                </a:gridCol>
              </a:tblGrid>
              <a:tr h="58701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2800" b="1" u="none" strike="noStrike" dirty="0">
                          <a:effectLst/>
                          <a:latin typeface="Bahnschrift" panose="020B0502040204020203" pitchFamily="34" charset="0"/>
                        </a:rPr>
                        <a:t>Алгоритм</a:t>
                      </a:r>
                      <a:endParaRPr lang="ru-RU" sz="28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ru-RU" sz="2800" b="1" u="none" strike="noStrike" dirty="0">
                          <a:effectLst/>
                          <a:latin typeface="Bahnschrift" panose="020B0502040204020203" pitchFamily="34" charset="0"/>
                        </a:rPr>
                        <a:t>Временная сложность</a:t>
                      </a:r>
                      <a:endParaRPr lang="ru-RU" sz="28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47094"/>
                  </a:ext>
                </a:extLst>
              </a:tr>
              <a:tr h="587016">
                <a:tc vMerge="1">
                  <a:txBody>
                    <a:bodyPr/>
                    <a:lstStyle/>
                    <a:p>
                      <a:pPr algn="ctr" fontAlgn="b"/>
                      <a:endParaRPr lang="ru-RU" sz="2000" b="0" i="0" u="none" strike="noStrike" dirty="0">
                        <a:solidFill>
                          <a:srgbClr val="000000"/>
                        </a:solidFill>
                        <a:effectLst/>
                        <a:latin typeface="Bahnschrift Ligh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800" b="1" i="0" u="none" strike="noStrike" dirty="0">
                          <a:effectLst/>
                          <a:latin typeface="Bahnschrift" panose="020B0502040204020203" pitchFamily="34" charset="0"/>
                        </a:rPr>
                        <a:t>Лучшее</a:t>
                      </a:r>
                      <a:endParaRPr lang="ru-RU" sz="28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800" b="1" i="0" u="none" strike="noStrike" dirty="0">
                          <a:effectLst/>
                          <a:latin typeface="Bahnschrift" panose="020B0502040204020203" pitchFamily="34" charset="0"/>
                        </a:rPr>
                        <a:t>В среднем</a:t>
                      </a:r>
                      <a:endParaRPr lang="ru-RU" sz="28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800" b="1" i="0" u="none" strike="noStrike" dirty="0">
                          <a:effectLst/>
                          <a:latin typeface="Bahnschrift" panose="020B0502040204020203" pitchFamily="34" charset="0"/>
                        </a:rPr>
                        <a:t>В худшем</a:t>
                      </a:r>
                      <a:endParaRPr lang="ru-RU" sz="2800" b="1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565074"/>
                  </a:ext>
                </a:extLst>
              </a:tr>
              <a:tr h="587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BubbleSort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77768498"/>
                  </a:ext>
                </a:extLst>
              </a:tr>
              <a:tr h="587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CombSort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93635898"/>
                  </a:ext>
                </a:extLst>
              </a:tr>
              <a:tr h="587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HeapSort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76617209"/>
                  </a:ext>
                </a:extLst>
              </a:tr>
              <a:tr h="587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MergeSort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 log n)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14066691"/>
                  </a:ext>
                </a:extLst>
              </a:tr>
              <a:tr h="587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InsertionSort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34441371"/>
                  </a:ext>
                </a:extLst>
              </a:tr>
              <a:tr h="5687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 err="1">
                          <a:effectLst/>
                          <a:latin typeface="Bahnschrift" panose="020B0502040204020203" pitchFamily="34" charset="0"/>
                        </a:rPr>
                        <a:t>SelectionSort</a:t>
                      </a:r>
                      <a:endParaRPr lang="ru-RU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kern="1200" dirty="0">
                          <a:solidFill>
                            <a:schemeClr val="dk1"/>
                          </a:solidFill>
                          <a:effectLst/>
                          <a:latin typeface="Bahnschrift" panose="020B0502040204020203" pitchFamily="34" charset="0"/>
                          <a:ea typeface="+mn-ea"/>
                          <a:cs typeface="+mn-cs"/>
                        </a:rPr>
                        <a:t>O(n^2)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184406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F6F6B16-1D3E-44C1-8CF8-90B422793DC9}"/>
              </a:ext>
            </a:extLst>
          </p:cNvPr>
          <p:cNvSpPr txBox="1"/>
          <p:nvPr/>
        </p:nvSpPr>
        <p:spPr>
          <a:xfrm>
            <a:off x="1919648" y="341311"/>
            <a:ext cx="8529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Сложность алгоритмов сортировки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216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291773" y="163085"/>
            <a:ext cx="992777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Ссылка на репозиторий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B34D50-5A98-4294-8A69-41AF8D557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389" y="1772720"/>
            <a:ext cx="4286250" cy="4286250"/>
          </a:xfrm>
          <a:prstGeom prst="rect">
            <a:avLst/>
          </a:prstGeom>
        </p:spPr>
      </p:pic>
      <p:pic>
        <p:nvPicPr>
          <p:cNvPr id="5" name="g)_1">
            <a:hlinkClick r:id="" action="ppaction://media"/>
            <a:extLst>
              <a:ext uri="{FF2B5EF4-FFF2-40B4-BE49-F238E27FC236}">
                <a16:creationId xmlns:a16="http://schemas.microsoft.com/office/drawing/2014/main" id="{81D16C5B-FE94-425B-B1A8-3AA3CDF876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76685" y="2172656"/>
            <a:ext cx="5916904" cy="332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1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2556270" y="457855"/>
            <a:ext cx="70794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>
                    <a:alpha val="82000"/>
                  </a:schemeClr>
                </a:solidFill>
                <a:latin typeface="Bahnschrift Condensed" panose="020B0502040204020203" pitchFamily="34" charset="0"/>
              </a:rPr>
              <a:t>Практическое применение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0ED37C-405B-42CE-BF82-89CC3947EC0C}"/>
              </a:ext>
            </a:extLst>
          </p:cNvPr>
          <p:cNvSpPr txBox="1"/>
          <p:nvPr/>
        </p:nvSpPr>
        <p:spPr>
          <a:xfrm>
            <a:off x="838199" y="2118735"/>
            <a:ext cx="23127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00" spc="5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5402773" y="1581178"/>
            <a:ext cx="1386451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1EA28B6-3AB6-4CD6-93A1-E3B8AB37DCA2}"/>
              </a:ext>
            </a:extLst>
          </p:cNvPr>
          <p:cNvSpPr txBox="1"/>
          <p:nvPr/>
        </p:nvSpPr>
        <p:spPr>
          <a:xfrm>
            <a:off x="1150706" y="2373672"/>
            <a:ext cx="10017303" cy="2015936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ctr"/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  <a:ea typeface="Montserrat" charset="0"/>
                <a:cs typeface="Montserrat" charset="0"/>
              </a:rPr>
              <a:t>Двусвязные списки широко применяются в программировании благодаря своей гибкости и эффективности. </a:t>
            </a:r>
            <a:b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  <a:ea typeface="Montserrat" charset="0"/>
                <a:cs typeface="Montserrat" charset="0"/>
              </a:rPr>
            </a:br>
            <a:r>
              <a:rPr lang="ru-RU" sz="2500" dirty="0">
                <a:solidFill>
                  <a:schemeClr val="bg1"/>
                </a:solidFill>
                <a:latin typeface="Bahnschrift Light" panose="020B0502040204020203" pitchFamily="34" charset="0"/>
                <a:ea typeface="Montserrat" charset="0"/>
                <a:cs typeface="Montserrat" charset="0"/>
              </a:rPr>
              <a:t>Их часто используют в реализации структур данных, таких как стеки и очереди, ведь способность быстро вставлять и удалять элементы делает их предпочтительным выбором для этих задач.</a:t>
            </a:r>
            <a:endParaRPr lang="en-US" sz="2500" dirty="0">
              <a:solidFill>
                <a:schemeClr val="bg1"/>
              </a:solidFill>
              <a:latin typeface="Bahnschrift Light" panose="020B0502040204020203" pitchFamily="34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175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D2AFB3E-5B51-4AEC-A466-BE7EE285E2B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6B53A7-233E-40DE-832A-762EA7FC4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41A4EC-73C4-49E2-B922-D232F9E87059}"/>
              </a:ext>
            </a:extLst>
          </p:cNvPr>
          <p:cNvSpPr/>
          <p:nvPr/>
        </p:nvSpPr>
        <p:spPr>
          <a:xfrm>
            <a:off x="838203" y="3919254"/>
            <a:ext cx="3505199" cy="2100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37ACDC-160E-47F3-8AD9-9D452DE89FEF}"/>
              </a:ext>
            </a:extLst>
          </p:cNvPr>
          <p:cNvSpPr/>
          <p:nvPr/>
        </p:nvSpPr>
        <p:spPr>
          <a:xfrm>
            <a:off x="7848596" y="3919254"/>
            <a:ext cx="3505199" cy="210054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75D3A4-BDAD-4ECF-A7E2-4A5A342CB91C}"/>
              </a:ext>
            </a:extLst>
          </p:cNvPr>
          <p:cNvSpPr/>
          <p:nvPr/>
        </p:nvSpPr>
        <p:spPr>
          <a:xfrm>
            <a:off x="4343397" y="1818709"/>
            <a:ext cx="3505199" cy="210054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F8B034-D1C7-417E-B2B4-FD4C0992AAEB}"/>
              </a:ext>
            </a:extLst>
          </p:cNvPr>
          <p:cNvSpPr txBox="1"/>
          <p:nvPr/>
        </p:nvSpPr>
        <p:spPr>
          <a:xfrm>
            <a:off x="2820062" y="176450"/>
            <a:ext cx="65518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>
                    <a:alpha val="82000"/>
                  </a:schemeClr>
                </a:solidFill>
                <a:latin typeface="Bahnschrift Condensed" panose="020B0502040204020203" pitchFamily="34" charset="0"/>
              </a:rPr>
              <a:t>Выбранные алгоритмы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 Condensed" panose="020B0502040204020203" pitchFamily="34" charset="0"/>
            </a:endParaRPr>
          </a:p>
        </p:txBody>
      </p: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8DF92C01-0EC4-406E-9A9A-DE8E4EFE1BAE}"/>
              </a:ext>
            </a:extLst>
          </p:cNvPr>
          <p:cNvCxnSpPr>
            <a:cxnSpLocks/>
          </p:cNvCxnSpPr>
          <p:nvPr/>
        </p:nvCxnSpPr>
        <p:spPr>
          <a:xfrm>
            <a:off x="5250121" y="1192113"/>
            <a:ext cx="1386451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7E6C7A7-C09B-43C8-8DA6-E3A983BE5851}"/>
              </a:ext>
            </a:extLst>
          </p:cNvPr>
          <p:cNvSpPr txBox="1"/>
          <p:nvPr/>
        </p:nvSpPr>
        <p:spPr>
          <a:xfrm>
            <a:off x="1522290" y="2496275"/>
            <a:ext cx="2137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combsort</a:t>
            </a:r>
            <a:endParaRPr lang="en-US" sz="32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B7F22D-86B8-4309-9A85-FF504079E763}"/>
              </a:ext>
            </a:extLst>
          </p:cNvPr>
          <p:cNvSpPr txBox="1"/>
          <p:nvPr/>
        </p:nvSpPr>
        <p:spPr>
          <a:xfrm>
            <a:off x="5027484" y="2496274"/>
            <a:ext cx="2137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mergesort</a:t>
            </a:r>
            <a:endParaRPr lang="en-US" sz="32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894B7C-1A5D-4835-985E-3132776EE7E7}"/>
              </a:ext>
            </a:extLst>
          </p:cNvPr>
          <p:cNvSpPr txBox="1"/>
          <p:nvPr/>
        </p:nvSpPr>
        <p:spPr>
          <a:xfrm>
            <a:off x="8532679" y="2496274"/>
            <a:ext cx="2214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bubblesort</a:t>
            </a:r>
            <a:endParaRPr lang="en-US" sz="32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0782EE-B686-4229-8163-062FF3CE5598}"/>
              </a:ext>
            </a:extLst>
          </p:cNvPr>
          <p:cNvSpPr txBox="1"/>
          <p:nvPr/>
        </p:nvSpPr>
        <p:spPr>
          <a:xfrm>
            <a:off x="1325365" y="4677137"/>
            <a:ext cx="26610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insertionsort</a:t>
            </a:r>
            <a:endParaRPr lang="en-US" sz="32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79E259-77AF-4F9A-AAB4-51D5CD47E387}"/>
              </a:ext>
            </a:extLst>
          </p:cNvPr>
          <p:cNvSpPr txBox="1"/>
          <p:nvPr/>
        </p:nvSpPr>
        <p:spPr>
          <a:xfrm>
            <a:off x="5181605" y="4677137"/>
            <a:ext cx="2137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heapsort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116A93-4254-4341-BC56-0FA647FCF121}"/>
              </a:ext>
            </a:extLst>
          </p:cNvPr>
          <p:cNvSpPr txBox="1"/>
          <p:nvPr/>
        </p:nvSpPr>
        <p:spPr>
          <a:xfrm>
            <a:off x="8322067" y="4677137"/>
            <a:ext cx="2948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selectionsort</a:t>
            </a:r>
            <a:endParaRPr lang="en-US" sz="32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389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4105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COMBSORT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72749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 расчёской»</a:t>
            </a:r>
          </a:p>
        </p:txBody>
      </p:sp>
    </p:spTree>
    <p:extLst>
      <p:ext uri="{BB962C8B-B14F-4D97-AF65-F5344CB8AC3E}">
        <p14:creationId xmlns:p14="http://schemas.microsoft.com/office/powerpoint/2010/main" val="802350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838199" y="551536"/>
            <a:ext cx="36459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CombSort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1963346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CA4D8E7-D281-4217-A667-8A89359D7A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0" r="11360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246580" y="2118735"/>
            <a:ext cx="73973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Combsort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(также известный как 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Сор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т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ировка расчёской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) является алгоритмом сортировки, используемым для упорядочивания элементов в массиве данных. Этот алгоритм был впервые предложен в 1980 году сотрудником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Гервинда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Бача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(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Wlodzimierz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Dobosiewicz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) в соавторстве с Стивеном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Лэмбертом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(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Stephen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Lacey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) и Джеймсом Гослингом (James </a:t>
            </a:r>
            <a:r>
              <a:rPr lang="ru-RU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Gosling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) — одним из создателей языка Java.</a:t>
            </a:r>
          </a:p>
        </p:txBody>
      </p:sp>
    </p:spTree>
    <p:extLst>
      <p:ext uri="{BB962C8B-B14F-4D97-AF65-F5344CB8AC3E}">
        <p14:creationId xmlns:p14="http://schemas.microsoft.com/office/powerpoint/2010/main" val="208613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D0D070A2-74ED-412D-A8AE-91D82132694E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4D086B-FC88-44BB-BFF8-F383CD545078}"/>
              </a:ext>
            </a:extLst>
          </p:cNvPr>
          <p:cNvSpPr txBox="1"/>
          <p:nvPr/>
        </p:nvSpPr>
        <p:spPr>
          <a:xfrm>
            <a:off x="6785882" y="118951"/>
            <a:ext cx="4444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Bahnschrift" panose="020B0502040204020203" pitchFamily="34" charset="0"/>
              </a:rPr>
              <a:t>Преимущества</a:t>
            </a:r>
            <a:endParaRPr lang="en-US" sz="36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0" name="Subtitle 6">
            <a:extLst>
              <a:ext uri="{FF2B5EF4-FFF2-40B4-BE49-F238E27FC236}">
                <a16:creationId xmlns:a16="http://schemas.microsoft.com/office/drawing/2014/main" id="{849AFCF0-68C4-40A3-8069-F4138019ADC6}"/>
              </a:ext>
            </a:extLst>
          </p:cNvPr>
          <p:cNvSpPr txBox="1">
            <a:spLocks/>
          </p:cNvSpPr>
          <p:nvPr/>
        </p:nvSpPr>
        <p:spPr>
          <a:xfrm>
            <a:off x="6890657" y="3943538"/>
            <a:ext cx="1727266" cy="468806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00"/>
              </a:lnSpc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Montserrat 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D5DE06-A125-40B5-9BD3-4654DCABCDBE}"/>
              </a:ext>
            </a:extLst>
          </p:cNvPr>
          <p:cNvSpPr txBox="1"/>
          <p:nvPr/>
        </p:nvSpPr>
        <p:spPr>
          <a:xfrm>
            <a:off x="6815496" y="732107"/>
            <a:ext cx="5132140" cy="2217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1. Быстродействие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2. Простота реализации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3. Стабильность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4. Адаптивность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872097-B628-4BF6-909D-3AD4623EC920}"/>
              </a:ext>
            </a:extLst>
          </p:cNvPr>
          <p:cNvSpPr txBox="1"/>
          <p:nvPr/>
        </p:nvSpPr>
        <p:spPr>
          <a:xfrm>
            <a:off x="6785881" y="3297205"/>
            <a:ext cx="4444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Bahnschrift" panose="020B0502040204020203" pitchFamily="34" charset="0"/>
              </a:rPr>
              <a:t>Недостатки</a:t>
            </a:r>
            <a:endParaRPr lang="en-US" sz="36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EB7EAD-4DCF-4AE6-81AE-47D2E7EF06AC}"/>
              </a:ext>
            </a:extLst>
          </p:cNvPr>
          <p:cNvSpPr txBox="1"/>
          <p:nvPr/>
        </p:nvSpPr>
        <p:spPr>
          <a:xfrm>
            <a:off x="6815496" y="3793013"/>
            <a:ext cx="5132140" cy="2771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1. Непредсказуемость времени выполнения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2. Медленная сортировка в худшем случае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3. Переключение элементов с большими расстояниями</a:t>
            </a:r>
          </a:p>
          <a:p>
            <a:pPr>
              <a:lnSpc>
                <a:spcPct val="200000"/>
              </a:lnSpc>
            </a:pPr>
            <a:r>
              <a:rPr lang="ru-RU" dirty="0">
                <a:solidFill>
                  <a:schemeClr val="bg1"/>
                </a:solidFill>
                <a:latin typeface="Bahnschrift Light" panose="020B0502040204020203" pitchFamily="34" charset="0"/>
              </a:rPr>
              <a:t>4. Требуется дополнительная память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81B694A-5E7E-4B8E-8687-E2349B0AB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740" y="206757"/>
            <a:ext cx="3934044" cy="3541054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6A220392-5A19-4145-A1AF-521F858BBFC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350" y="4041397"/>
            <a:ext cx="2640823" cy="252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2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5B44C7-7818-4927-9E98-3483911F204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6CD37-4CEA-40A8-BD0B-3241A1240F36}"/>
              </a:ext>
            </a:extLst>
          </p:cNvPr>
          <p:cNvSpPr txBox="1"/>
          <p:nvPr/>
        </p:nvSpPr>
        <p:spPr>
          <a:xfrm>
            <a:off x="1800225" y="2009775"/>
            <a:ext cx="84105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err="1">
                <a:solidFill>
                  <a:schemeClr val="bg1"/>
                </a:solidFill>
                <a:latin typeface="Bahnschrift Condensed" panose="020B0502040204020203" pitchFamily="34" charset="0"/>
              </a:rPr>
              <a:t>MergeSort</a:t>
            </a:r>
            <a:endParaRPr lang="ru-RU" sz="13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F4C14-D1FB-4D50-A5C6-0236CBFED6B0}"/>
              </a:ext>
            </a:extLst>
          </p:cNvPr>
          <p:cNvSpPr txBox="1"/>
          <p:nvPr/>
        </p:nvSpPr>
        <p:spPr>
          <a:xfrm>
            <a:off x="3224212" y="3841046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«Сортировка</a:t>
            </a:r>
            <a:r>
              <a:rPr lang="en-US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Bahnschrift Light" panose="020B0502040204020203" pitchFamily="34" charset="0"/>
              </a:rPr>
              <a:t>слиянием»</a:t>
            </a:r>
          </a:p>
        </p:txBody>
      </p:sp>
    </p:spTree>
    <p:extLst>
      <p:ext uri="{BB962C8B-B14F-4D97-AF65-F5344CB8AC3E}">
        <p14:creationId xmlns:p14="http://schemas.microsoft.com/office/powerpoint/2010/main" val="515238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340836-47A9-4732-99B3-B0129EC7D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97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A208-596D-41C2-AA56-C44B2B900B2A}"/>
              </a:ext>
            </a:extLst>
          </p:cNvPr>
          <p:cNvSpPr txBox="1"/>
          <p:nvPr/>
        </p:nvSpPr>
        <p:spPr>
          <a:xfrm>
            <a:off x="838199" y="551536"/>
            <a:ext cx="39495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err="1">
                <a:solidFill>
                  <a:schemeClr val="bg1">
                    <a:alpha val="82000"/>
                  </a:schemeClr>
                </a:solidFill>
                <a:latin typeface="Bahnschrift" panose="020B0502040204020203" pitchFamily="34" charset="0"/>
              </a:rPr>
              <a:t>MergeSort</a:t>
            </a:r>
            <a:endParaRPr lang="en-US" sz="6000" dirty="0">
              <a:solidFill>
                <a:schemeClr val="bg1">
                  <a:alpha val="82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54B3B2-979C-47A7-90CD-B546A8CBA75D}"/>
              </a:ext>
            </a:extLst>
          </p:cNvPr>
          <p:cNvCxnSpPr>
            <a:cxnSpLocks/>
          </p:cNvCxnSpPr>
          <p:nvPr/>
        </p:nvCxnSpPr>
        <p:spPr>
          <a:xfrm>
            <a:off x="1963346" y="1550050"/>
            <a:ext cx="13956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8047E5B-CEB7-430C-99AE-A1DD0046DCEF}"/>
              </a:ext>
            </a:extLst>
          </p:cNvPr>
          <p:cNvSpPr txBox="1"/>
          <p:nvPr/>
        </p:nvSpPr>
        <p:spPr>
          <a:xfrm>
            <a:off x="246580" y="2118735"/>
            <a:ext cx="73973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MergeSort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(также известный как 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Сор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т</a:t>
            </a:r>
            <a:r>
              <a:rPr lang="ru-RU" sz="24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ировка слиянием</a:t>
            </a:r>
            <a:r>
              <a:rPr lang="ru-RU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) является алгоритмом сортировки, который упорядочивает структуры данных в определенном порядке. Сортировка использует принцип «разделяй и властвуй», то есть исходная задача разбивается на несколько подзадач меньшего размера, для их решения используется рекурсивный вызов, в конце их решения комбинируются.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CA6EB5-807B-4FAE-B247-BC104266BD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2" t="114" r="37236" b="12900"/>
          <a:stretch/>
        </p:blipFill>
        <p:spPr>
          <a:xfrm>
            <a:off x="5340121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3821688706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12919</TotalTime>
  <Words>871</Words>
  <Application>Microsoft Office PowerPoint</Application>
  <PresentationFormat>Широкоэкранный</PresentationFormat>
  <Paragraphs>116</Paragraphs>
  <Slides>28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42" baseType="lpstr">
      <vt:lpstr>Arial</vt:lpstr>
      <vt:lpstr>Bahnschrift</vt:lpstr>
      <vt:lpstr>Bahnschrift Condensed</vt:lpstr>
      <vt:lpstr>Bahnschrift Light</vt:lpstr>
      <vt:lpstr>Calibri</vt:lpstr>
      <vt:lpstr>Corbel</vt:lpstr>
      <vt:lpstr>Gill Sans MT</vt:lpstr>
      <vt:lpstr>Gobold Uplow</vt:lpstr>
      <vt:lpstr>Impact</vt:lpstr>
      <vt:lpstr>Montserrat </vt:lpstr>
      <vt:lpstr>Montserrat Light</vt:lpstr>
      <vt:lpstr>Open Sans</vt:lpstr>
      <vt:lpstr>Raleway</vt:lpstr>
      <vt:lpstr>Эмблема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Shopon Ahmed</dc:creator>
  <cp:lastModifiedBy>dmitrii petrov</cp:lastModifiedBy>
  <cp:revision>1999</cp:revision>
  <dcterms:created xsi:type="dcterms:W3CDTF">2017-09-28T05:04:55Z</dcterms:created>
  <dcterms:modified xsi:type="dcterms:W3CDTF">2023-12-21T14:56:24Z</dcterms:modified>
</cp:coreProperties>
</file>